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311" r:id="rId6"/>
    <p:sldId id="298" r:id="rId7"/>
    <p:sldId id="320" r:id="rId8"/>
    <p:sldId id="302" r:id="rId9"/>
    <p:sldId id="304" r:id="rId10"/>
    <p:sldId id="305" r:id="rId11"/>
    <p:sldId id="306" r:id="rId12"/>
    <p:sldId id="325" r:id="rId13"/>
    <p:sldId id="307" r:id="rId14"/>
    <p:sldId id="308" r:id="rId15"/>
    <p:sldId id="301" r:id="rId16"/>
    <p:sldId id="313" r:id="rId17"/>
    <p:sldId id="318" r:id="rId18"/>
    <p:sldId id="323" r:id="rId19"/>
    <p:sldId id="324" r:id="rId20"/>
    <p:sldId id="315" r:id="rId21"/>
    <p:sldId id="321" r:id="rId22"/>
    <p:sldId id="322" r:id="rId23"/>
    <p:sldId id="316" r:id="rId24"/>
    <p:sldId id="262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66A6"/>
    <a:srgbClr val="EFB3E4"/>
    <a:srgbClr val="4784A1"/>
    <a:srgbClr val="B7169C"/>
    <a:srgbClr val="EB9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7" autoAdjust="0"/>
    <p:restoredTop sz="93905"/>
  </p:normalViewPr>
  <p:slideViewPr>
    <p:cSldViewPr>
      <p:cViewPr varScale="1">
        <p:scale>
          <a:sx n="25" d="100"/>
          <a:sy n="25" d="100"/>
        </p:scale>
        <p:origin x="184" y="1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ublic.tableau.com/app/profile/negar.mokhtari/viz/MiniProject_17163846768910/HousePriceDistributionbyMonth?publish=y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ublic.tableau.com/views/MiniProject_17163846768910/HousePriceDistributionbyArea?:language=en-US&amp;publish=yes&amp;:sid=&amp;:display_count=n&amp;:origin=viz_share_link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27984" y="483519"/>
            <a:ext cx="4464496" cy="1872208"/>
          </a:xfrm>
        </p:spPr>
        <p:txBody>
          <a:bodyPr/>
          <a:lstStyle/>
          <a:p>
            <a:pPr algn="l"/>
            <a:r>
              <a:rPr lang="en-US" altLang="ko-KR" sz="2800" dirty="0">
                <a:solidFill>
                  <a:srgbClr val="002060"/>
                </a:solidFill>
                <a:ea typeface="맑은 고딕" pitchFamily="50" charset="-127"/>
              </a:rPr>
              <a:t>Project: </a:t>
            </a:r>
          </a:p>
          <a:p>
            <a:pPr algn="l"/>
            <a:r>
              <a:rPr lang="en-US" altLang="ko-KR" sz="2800" dirty="0">
                <a:solidFill>
                  <a:srgbClr val="002060"/>
                </a:solidFill>
                <a:ea typeface="맑은 고딕" pitchFamily="50" charset="-127"/>
              </a:rPr>
              <a:t>Iron Regression</a:t>
            </a:r>
          </a:p>
          <a:p>
            <a:pPr algn="l"/>
            <a:endParaRPr lang="en-US" altLang="ko-KR" sz="2800" dirty="0">
              <a:solidFill>
                <a:srgbClr val="002060"/>
              </a:solidFill>
              <a:ea typeface="맑은 고딕" pitchFamily="50" charset="-127"/>
            </a:endParaRPr>
          </a:p>
          <a:p>
            <a:pPr algn="l"/>
            <a:r>
              <a:rPr lang="en-US" sz="2400" dirty="0">
                <a:solidFill>
                  <a:srgbClr val="002060"/>
                </a:solidFill>
                <a:ea typeface="맑은 고딕" pitchFamily="50" charset="-127"/>
              </a:rPr>
              <a:t>House Sale Prices </a:t>
            </a:r>
          </a:p>
          <a:p>
            <a:pPr algn="l"/>
            <a:r>
              <a:rPr lang="en-US" sz="2400" dirty="0">
                <a:solidFill>
                  <a:srgbClr val="002060"/>
                </a:solidFill>
                <a:ea typeface="맑은 고딕" pitchFamily="50" charset="-127"/>
              </a:rPr>
              <a:t>for King County</a:t>
            </a:r>
            <a:endParaRPr lang="en-US" altLang="ko-KR" sz="2400" dirty="0">
              <a:solidFill>
                <a:srgbClr val="002060"/>
              </a:solidFill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0" y="3075807"/>
            <a:ext cx="4320480" cy="432048"/>
          </a:xfrm>
        </p:spPr>
        <p:txBody>
          <a:bodyPr/>
          <a:lstStyle/>
          <a:p>
            <a:pPr algn="l">
              <a:spcBef>
                <a:spcPts val="0"/>
              </a:spcBef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Negar Mokhtari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66F5D-65DD-0010-2D6B-049C1FB9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00" b="93500" l="9551" r="89888">
                        <a14:foregroundMark x1="57584" y1="8500" x2="48315" y2="11500"/>
                        <a14:foregroundMark x1="67416" y1="91500" x2="56461" y2="91500"/>
                        <a14:foregroundMark x1="56461" y1="91500" x2="68258" y2="87500"/>
                        <a14:foregroundMark x1="68258" y1="87500" x2="57303" y2="93500"/>
                        <a14:foregroundMark x1="57303" y1="93500" x2="68258" y2="93500"/>
                        <a14:foregroundMark x1="68258" y1="93500" x2="67135" y2="74000"/>
                        <a14:foregroundMark x1="67135" y1="74000" x2="67135" y2="74000"/>
                        <a14:foregroundMark x1="68258" y1="69000" x2="70506" y2="92000"/>
                        <a14:foregroundMark x1="68258" y1="89500" x2="57303" y2="90000"/>
                        <a14:foregroundMark x1="57303" y1="90000" x2="60674" y2="70000"/>
                        <a14:foregroundMark x1="60674" y1="70000" x2="62640" y2="79000"/>
                        <a14:foregroundMark x1="22378" y1="75500" x2="22472" y2="77000"/>
                        <a14:foregroundMark x1="22323" y1="74623" x2="22378" y2="75500"/>
                        <a14:backgroundMark x1="30618" y1="56500" x2="18258" y2="55000"/>
                        <a14:backgroundMark x1="18258" y1="55000" x2="23596" y2="62000"/>
                        <a14:backgroundMark x1="20787" y1="75500" x2="20787" y2="75500"/>
                        <a14:backgroundMark x1="22191" y1="70000" x2="21348" y2="74000"/>
                        <a14:backgroundMark x1="21067" y1="75500" x2="21067" y2="75500"/>
                        <a14:backgroundMark x1="21348" y1="72000" x2="22191" y2="74500"/>
                        <a14:backgroundMark x1="43820" y1="83000" x2="43820" y2="83000"/>
                      </a14:backgroundRemoval>
                    </a14:imgEffect>
                    <a14:imgEffect>
                      <a14:artisticMarker trans="63000" 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538490"/>
            <a:ext cx="4521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6DC79-6D4D-4A50-6064-4C6FC23675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5696" y="0"/>
            <a:ext cx="7452320" cy="576064"/>
          </a:xfrm>
        </p:spPr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Total Sale Price across Time: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75954-F0FE-168C-8F7A-2DE901B638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6256" y="288032"/>
            <a:ext cx="3312368" cy="576064"/>
          </a:xfrm>
        </p:spPr>
        <p:txBody>
          <a:bodyPr/>
          <a:lstStyle/>
          <a:p>
            <a:r>
              <a:rPr lang="en-OM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Tableau link</a:t>
            </a:r>
            <a:endParaRPr lang="en-OM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DB6A5-0116-56D7-DAB1-9C45202AB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56" y="771550"/>
            <a:ext cx="6120680" cy="42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06B8A2-B8E3-98E8-09A5-E14A4BAE16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7664" y="411510"/>
            <a:ext cx="7452320" cy="576064"/>
          </a:xfrm>
        </p:spPr>
        <p:txBody>
          <a:bodyPr/>
          <a:lstStyle/>
          <a:p>
            <a:pPr algn="ctr"/>
            <a:r>
              <a:rPr lang="en-OM" dirty="0">
                <a:solidFill>
                  <a:srgbClr val="002060"/>
                </a:solidFill>
              </a:rPr>
              <a:t>Machine Learning Models for </a:t>
            </a:r>
          </a:p>
          <a:p>
            <a:pPr algn="ctr"/>
            <a:r>
              <a:rPr lang="en-OM" dirty="0">
                <a:solidFill>
                  <a:srgbClr val="002060"/>
                </a:solidFill>
              </a:rPr>
              <a:t>Predicting House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83C02-531B-B0A5-78AB-0FF38F94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51670"/>
            <a:ext cx="4608512" cy="30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62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B979D-9C66-5F5D-EC23-5F6AB09C3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Model: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626C3-0B20-D760-8129-E0DC75D1B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699542"/>
            <a:ext cx="2448272" cy="1584176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Train-Test Split</a:t>
            </a:r>
          </a:p>
          <a:p>
            <a:r>
              <a:rPr lang="en-US" sz="1200" dirty="0">
                <a:solidFill>
                  <a:schemeClr val="tx1"/>
                </a:solidFill>
              </a:rPr>
              <a:t>100% of data: 21613 </a:t>
            </a:r>
          </a:p>
          <a:p>
            <a:r>
              <a:rPr lang="en-US" sz="1200" dirty="0">
                <a:solidFill>
                  <a:schemeClr val="tx1"/>
                </a:solidFill>
              </a:rPr>
              <a:t>70% for train: 15129 </a:t>
            </a:r>
          </a:p>
          <a:p>
            <a:r>
              <a:rPr lang="en-US" sz="1200" dirty="0">
                <a:solidFill>
                  <a:schemeClr val="tx1"/>
                </a:solidFill>
              </a:rPr>
              <a:t>30% for test: 6484</a:t>
            </a:r>
            <a:endParaRPr lang="en-OM" sz="1200" dirty="0">
              <a:solidFill>
                <a:schemeClr val="tx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0D18AE3-3303-6F89-FE3C-3BB3C392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91811"/>
            <a:ext cx="4824536" cy="315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70BD08-6F3F-BE4C-4C65-94AE9C2FA38D}"/>
              </a:ext>
            </a:extLst>
          </p:cNvPr>
          <p:cNvSpPr txBox="1">
            <a:spLocks/>
          </p:cNvSpPr>
          <p:nvPr/>
        </p:nvSpPr>
        <p:spPr>
          <a:xfrm>
            <a:off x="1763470" y="3365060"/>
            <a:ext cx="2736522" cy="136815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</a:rPr>
              <a:t>Metrics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</a:rPr>
              <a:t>R2 = 0.6528 </a:t>
            </a:r>
          </a:p>
          <a:p>
            <a:r>
              <a:rPr lang="en-US" sz="1200" dirty="0">
                <a:solidFill>
                  <a:schemeClr val="tx1"/>
                </a:solidFill>
              </a:rPr>
              <a:t>RMSE = 223893.926 </a:t>
            </a:r>
          </a:p>
          <a:p>
            <a:r>
              <a:rPr lang="en-US" sz="1200" dirty="0">
                <a:solidFill>
                  <a:schemeClr val="tx1"/>
                </a:solidFill>
              </a:rPr>
              <a:t>MSE = 50128490100.9413 </a:t>
            </a:r>
          </a:p>
          <a:p>
            <a:r>
              <a:rPr lang="en-US" sz="1200" dirty="0">
                <a:solidFill>
                  <a:schemeClr val="tx1"/>
                </a:solidFill>
              </a:rPr>
              <a:t>MAE = 142887.1473</a:t>
            </a:r>
            <a:endParaRPr lang="en-OM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55ADB-3D6F-768A-3FFC-02930D326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Comparison of Models: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2335C-9F46-0121-DE5A-9496B7C5B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0CCD-8DEE-C9E4-4558-CFA8E9EC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67374"/>
              </p:ext>
            </p:extLst>
          </p:nvPr>
        </p:nvGraphicFramePr>
        <p:xfrm>
          <a:off x="2051720" y="1398909"/>
          <a:ext cx="6156176" cy="3045049"/>
        </p:xfrm>
        <a:graphic>
          <a:graphicData uri="http://schemas.openxmlformats.org/drawingml/2006/table">
            <a:tbl>
              <a:tblPr>
                <a:solidFill>
                  <a:srgbClr val="FFAC98"/>
                </a:solidFill>
                <a:tableStyleId>{125E5076-3810-47DD-B79F-674D7AD40C01}</a:tableStyleId>
              </a:tblPr>
              <a:tblGrid>
                <a:gridCol w="1618325">
                  <a:extLst>
                    <a:ext uri="{9D8B030D-6E8A-4147-A177-3AD203B41FA5}">
                      <a16:colId xmlns:a16="http://schemas.microsoft.com/office/drawing/2014/main" val="3774042930"/>
                    </a:ext>
                  </a:extLst>
                </a:gridCol>
                <a:gridCol w="1173080">
                  <a:extLst>
                    <a:ext uri="{9D8B030D-6E8A-4147-A177-3AD203B41FA5}">
                      <a16:colId xmlns:a16="http://schemas.microsoft.com/office/drawing/2014/main" val="1423794408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2550140994"/>
                    </a:ext>
                  </a:extLst>
                </a:gridCol>
                <a:gridCol w="1399857">
                  <a:extLst>
                    <a:ext uri="{9D8B030D-6E8A-4147-A177-3AD203B41FA5}">
                      <a16:colId xmlns:a16="http://schemas.microsoft.com/office/drawing/2014/main" val="645406175"/>
                    </a:ext>
                  </a:extLst>
                </a:gridCol>
                <a:gridCol w="1019753">
                  <a:extLst>
                    <a:ext uri="{9D8B030D-6E8A-4147-A177-3AD203B41FA5}">
                      <a16:colId xmlns:a16="http://schemas.microsoft.com/office/drawing/2014/main" val="3281180588"/>
                    </a:ext>
                  </a:extLst>
                </a:gridCol>
              </a:tblGrid>
              <a:tr h="43500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861047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0.65349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223,660.35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50,023,950,000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142,996.92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803384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Ridge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0.65343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223,682.27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50,033,760,000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143,003.92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21628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Lasso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0.65349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223,661.05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50,024,270,000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142,997.16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8032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0.60732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238,096.90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56,690,130,000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127,661.79</a:t>
                      </a:r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74957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>
                          <a:solidFill>
                            <a:schemeClr val="tx1"/>
                          </a:solidFill>
                          <a:effectLst/>
                        </a:rPr>
                        <a:t>    0.48144 </a:t>
                      </a:r>
                      <a:endParaRPr lang="en-OM" sz="1200" b="0" i="0" u="none" strike="noStrike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>
                          <a:solidFill>
                            <a:schemeClr val="tx1"/>
                          </a:solidFill>
                          <a:effectLst/>
                        </a:rPr>
                        <a:t> 273,611.08 </a:t>
                      </a:r>
                      <a:endParaRPr lang="en-OM" sz="1200" b="0" i="0" u="none" strike="noStrike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74,863,020,000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165,269.84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487568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   0.67775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215,690.53</a:t>
                      </a:r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 </a:t>
                      </a:r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46,522,400,000</a:t>
                      </a:r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130,857.90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85567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FFC203BB-D4B9-CD5E-5843-65C1FC43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736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3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3CA8A-864A-43AC-E9DC-1519C4121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3200" dirty="0">
                <a:solidFill>
                  <a:srgbClr val="002060"/>
                </a:solidFill>
              </a:rPr>
              <a:t>Improving Model (XGB)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E9CA4-965D-C809-7DA5-0CAB321C7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2060"/>
                </a:solidFill>
              </a:rPr>
              <a:t>Standardization (</a:t>
            </a:r>
            <a:r>
              <a:rPr lang="en-US" sz="1600" dirty="0" err="1">
                <a:solidFill>
                  <a:srgbClr val="002060"/>
                </a:solidFill>
              </a:rPr>
              <a:t>StandardScaler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  <a:endParaRPr lang="en-OM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2C6DA-B152-192F-FCCC-83EBE2D264B4}"/>
              </a:ext>
            </a:extLst>
          </p:cNvPr>
          <p:cNvSpPr txBox="1"/>
          <p:nvPr/>
        </p:nvSpPr>
        <p:spPr>
          <a:xfrm>
            <a:off x="1691680" y="1301721"/>
            <a:ext cx="58326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After Standardization:</a:t>
            </a:r>
          </a:p>
          <a:p>
            <a:r>
              <a:rPr lang="en-US" sz="2000" dirty="0"/>
              <a:t>R2 = 0.8274 </a:t>
            </a:r>
          </a:p>
          <a:p>
            <a:r>
              <a:rPr lang="en-US" sz="2000" dirty="0"/>
              <a:t>RMSE = 157867.1724 </a:t>
            </a:r>
          </a:p>
          <a:p>
            <a:r>
              <a:rPr lang="en-US" sz="2000" dirty="0"/>
              <a:t>MSE = 24,922,044,121.1908 </a:t>
            </a:r>
          </a:p>
          <a:p>
            <a:r>
              <a:rPr lang="en-US" sz="2000" dirty="0"/>
              <a:t>MAE = 79,850.365</a:t>
            </a:r>
            <a:endParaRPr lang="en-OM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4CC4-E1E1-2D31-A693-D62DD5520C0D}"/>
              </a:ext>
            </a:extLst>
          </p:cNvPr>
          <p:cNvSpPr txBox="1"/>
          <p:nvPr/>
        </p:nvSpPr>
        <p:spPr>
          <a:xfrm>
            <a:off x="4788024" y="3226415"/>
            <a:ext cx="4536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Before </a:t>
            </a:r>
            <a:r>
              <a:rPr lang="en-US" b="1" dirty="0" err="1"/>
              <a:t>Standization</a:t>
            </a:r>
            <a:r>
              <a:rPr lang="en-US" b="1" dirty="0"/>
              <a:t>:</a:t>
            </a:r>
          </a:p>
          <a:p>
            <a:r>
              <a:rPr lang="en-US" dirty="0"/>
              <a:t>R2 = 0.6777 </a:t>
            </a:r>
          </a:p>
          <a:p>
            <a:r>
              <a:rPr lang="en-US" dirty="0"/>
              <a:t>RMSE = 215,690.5253 </a:t>
            </a:r>
          </a:p>
          <a:p>
            <a:r>
              <a:rPr lang="en-US" dirty="0"/>
              <a:t>MSE = 46,522,402,684.4673 </a:t>
            </a:r>
          </a:p>
          <a:p>
            <a:r>
              <a:rPr lang="en-US" dirty="0"/>
              <a:t>MAE = 130,857.8979</a:t>
            </a:r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00700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AB4B6-2FA9-170D-112A-89CC87830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Scatter Plot for Actual and Predicted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40346-60FD-074F-7BBD-9F52E3D904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OM" sz="1600" dirty="0">
                <a:solidFill>
                  <a:srgbClr val="002060"/>
                </a:solidFill>
              </a:rPr>
              <a:t>After Standardization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92386B-70BC-2504-8C59-5BB89492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865960"/>
            <a:ext cx="3078088" cy="20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F483C85-677B-9326-27C7-EC83846E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69" y="1055777"/>
            <a:ext cx="4672231" cy="310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9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3AB976-A0AF-0B32-4EFF-37E5937B2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95486"/>
            <a:ext cx="7452320" cy="792088"/>
          </a:xfrm>
        </p:spPr>
        <p:txBody>
          <a:bodyPr/>
          <a:lstStyle/>
          <a:p>
            <a:pPr algn="ctr"/>
            <a:r>
              <a:rPr lang="en-OM" dirty="0">
                <a:solidFill>
                  <a:srgbClr val="002060"/>
                </a:solidFill>
              </a:rPr>
              <a:t>Dealing with Outliers: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2B8C-C77F-01FA-121B-EB80A1506A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7D0B-201D-918D-8737-807E0BB94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48" y="927100"/>
            <a:ext cx="5415784" cy="407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ADC6C0-8807-E8DC-9BE5-20777FE45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5696" y="144015"/>
            <a:ext cx="7452320" cy="421779"/>
          </a:xfrm>
        </p:spPr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Price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43F24-57AD-28EB-82C6-E58322024C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4702" y="565795"/>
            <a:ext cx="7452320" cy="288032"/>
          </a:xfrm>
        </p:spPr>
        <p:txBody>
          <a:bodyPr/>
          <a:lstStyle/>
          <a:p>
            <a:r>
              <a:rPr lang="en-OM" b="1" dirty="0">
                <a:solidFill>
                  <a:srgbClr val="002060"/>
                </a:solidFill>
              </a:rPr>
              <a:t>Agter removing outliers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CF5ECCA-28C7-EEAA-BD04-F983ED4F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94420"/>
            <a:ext cx="5688632" cy="37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89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6175-2AB2-69FE-ACD2-8A8D6FA81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1789" y="240831"/>
            <a:ext cx="2803604" cy="432046"/>
          </a:xfrm>
        </p:spPr>
        <p:txBody>
          <a:bodyPr/>
          <a:lstStyle/>
          <a:p>
            <a:pPr algn="ctr"/>
            <a:r>
              <a:rPr lang="en-OM" b="1" dirty="0">
                <a:solidFill>
                  <a:srgbClr val="00B050"/>
                </a:solidFill>
              </a:rPr>
              <a:t>AFTER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F16375-BDCB-2CA8-0F32-C7F2971DFAF3}"/>
              </a:ext>
            </a:extLst>
          </p:cNvPr>
          <p:cNvSpPr txBox="1">
            <a:spLocks/>
          </p:cNvSpPr>
          <p:nvPr/>
        </p:nvSpPr>
        <p:spPr>
          <a:xfrm>
            <a:off x="5301959" y="267495"/>
            <a:ext cx="2803604" cy="4320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OM" b="1" dirty="0">
                <a:solidFill>
                  <a:srgbClr val="C00000"/>
                </a:solidFill>
              </a:rPr>
              <a:t>BEFOR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85DC6D-B06F-6F34-869C-5C8956932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0"/>
          <a:stretch/>
        </p:blipFill>
        <p:spPr bwMode="auto">
          <a:xfrm>
            <a:off x="2184970" y="628871"/>
            <a:ext cx="2963094" cy="43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98B3DE-746F-1E58-DC79-85F43F34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76056" y="628871"/>
            <a:ext cx="2816704" cy="43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9D07C8D-7A0A-FAEA-1823-5B5C8719A514}"/>
              </a:ext>
            </a:extLst>
          </p:cNvPr>
          <p:cNvSpPr txBox="1">
            <a:spLocks/>
          </p:cNvSpPr>
          <p:nvPr/>
        </p:nvSpPr>
        <p:spPr>
          <a:xfrm>
            <a:off x="115213" y="86533"/>
            <a:ext cx="1864499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OM" dirty="0">
                <a:solidFill>
                  <a:srgbClr val="002060"/>
                </a:solidFill>
              </a:rPr>
              <a:t>SQFT:</a:t>
            </a:r>
          </a:p>
        </p:txBody>
      </p:sp>
    </p:spTree>
    <p:extLst>
      <p:ext uri="{BB962C8B-B14F-4D97-AF65-F5344CB8AC3E}">
        <p14:creationId xmlns:p14="http://schemas.microsoft.com/office/powerpoint/2010/main" val="409328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EBF70-97D3-C2DA-DFEF-EB7ED5868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8092" y="339503"/>
            <a:ext cx="2803604" cy="449084"/>
          </a:xfrm>
        </p:spPr>
        <p:txBody>
          <a:bodyPr/>
          <a:lstStyle/>
          <a:p>
            <a:r>
              <a:rPr lang="en-OM" b="1" dirty="0">
                <a:solidFill>
                  <a:srgbClr val="C00000"/>
                </a:solidFill>
              </a:rPr>
              <a:t>BEFOR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210776D-7C10-D73A-4F46-98CD73475B28}"/>
              </a:ext>
            </a:extLst>
          </p:cNvPr>
          <p:cNvSpPr txBox="1">
            <a:spLocks/>
          </p:cNvSpPr>
          <p:nvPr/>
        </p:nvSpPr>
        <p:spPr>
          <a:xfrm>
            <a:off x="1979712" y="348022"/>
            <a:ext cx="2803604" cy="4320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OM" b="1" dirty="0">
                <a:solidFill>
                  <a:srgbClr val="00B050"/>
                </a:solidFill>
              </a:rPr>
              <a:t>AFTER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C2E8AD-4FCE-0081-0A74-008DE91B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2"/>
          <a:stretch/>
        </p:blipFill>
        <p:spPr bwMode="auto">
          <a:xfrm>
            <a:off x="2404488" y="788587"/>
            <a:ext cx="2803604" cy="407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32BE40-93F0-1F7D-FF55-0791FD34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48064" y="794040"/>
            <a:ext cx="2803604" cy="40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37D088-CACA-3152-3315-93C36DF36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213" y="86533"/>
            <a:ext cx="1864499" cy="576064"/>
          </a:xfrm>
        </p:spPr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SQFT:</a:t>
            </a:r>
          </a:p>
        </p:txBody>
      </p:sp>
    </p:spTree>
    <p:extLst>
      <p:ext uri="{BB962C8B-B14F-4D97-AF65-F5344CB8AC3E}">
        <p14:creationId xmlns:p14="http://schemas.microsoft.com/office/powerpoint/2010/main" val="9160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267744" y="483518"/>
            <a:ext cx="687625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002060"/>
                </a:solidFill>
                <a:cs typeface="Arial" pitchFamily="34" charset="0"/>
              </a:rPr>
              <a:t>Project Overview: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656" y="1582688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9419" y="1644385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/>
        </p:nvSpPr>
        <p:spPr>
          <a:xfrm>
            <a:off x="2734143" y="1582688"/>
            <a:ext cx="5150225" cy="1403804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96954" y="1682672"/>
            <a:ext cx="4986205" cy="1258812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0"/>
          <p:cNvSpPr txBox="1"/>
          <p:nvPr/>
        </p:nvSpPr>
        <p:spPr bwMode="auto">
          <a:xfrm>
            <a:off x="2886857" y="1637664"/>
            <a:ext cx="4781487" cy="123110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cs typeface="Arial" pitchFamily="34" charset="0"/>
              </a:rPr>
              <a:t>Data Source:</a:t>
            </a:r>
          </a:p>
          <a:p>
            <a:r>
              <a:rPr lang="en-US" altLang="ko-KR" sz="1200" b="1" dirty="0">
                <a:cs typeface="Arial" pitchFamily="34" charset="0"/>
              </a:rPr>
              <a:t>House Sale data</a:t>
            </a:r>
            <a:r>
              <a:rPr lang="en-US" altLang="ko-KR" sz="1200" dirty="0">
                <a:cs typeface="Arial" pitchFamily="34" charset="0"/>
              </a:rPr>
              <a:t> for King County from </a:t>
            </a:r>
            <a:r>
              <a:rPr lang="en-US" altLang="ko-KR" sz="1200" b="1" dirty="0">
                <a:cs typeface="Arial" pitchFamily="34" charset="0"/>
              </a:rPr>
              <a:t>May 2014 to May 2015.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altLang="ko-KR" sz="1200" dirty="0">
                <a:cs typeface="Arial" pitchFamily="34" charset="0"/>
              </a:rPr>
              <a:t>Dataset size: </a:t>
            </a:r>
            <a:r>
              <a:rPr lang="en-OM" sz="1200" dirty="0"/>
              <a:t> </a:t>
            </a:r>
            <a:r>
              <a:rPr lang="en-OM" sz="1200" dirty="0">
                <a:cs typeface="Arial" pitchFamily="34" charset="0"/>
              </a:rPr>
              <a:t>(rows: 21,613 &amp; columns: 21)</a:t>
            </a:r>
          </a:p>
          <a:p>
            <a:pPr marL="171450" indent="-171450">
              <a:buFont typeface="Wingdings" pitchFamily="2" charset="2"/>
              <a:buChar char="Ø"/>
              <a:defRPr/>
            </a:pPr>
            <a:r>
              <a:rPr lang="en-US" altLang="ko-KR" sz="1200" dirty="0">
                <a:cs typeface="Arial" pitchFamily="34" charset="0"/>
              </a:rPr>
              <a:t>All features types are numeric</a:t>
            </a:r>
          </a:p>
          <a:p>
            <a:pPr marL="171450" indent="-171450">
              <a:buFont typeface="Wingdings" pitchFamily="2" charset="2"/>
              <a:buChar char="Ø"/>
              <a:defRPr/>
            </a:pPr>
            <a:r>
              <a:rPr lang="en-US" altLang="ko-KR" sz="1200" dirty="0">
                <a:cs typeface="Arial" pitchFamily="34" charset="0"/>
              </a:rPr>
              <a:t>Dataset is clean and there not any null value or duplicated</a:t>
            </a:r>
          </a:p>
          <a:p>
            <a:pPr marL="171450" indent="-171450">
              <a:buFont typeface="Wingdings" pitchFamily="2" charset="2"/>
              <a:buChar char="Ø"/>
              <a:defRPr/>
            </a:pPr>
            <a:r>
              <a:rPr lang="en-US" sz="1200" dirty="0">
                <a:cs typeface="Arial" pitchFamily="34" charset="0"/>
              </a:rPr>
              <a:t>TARGET --&gt; Price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475656" y="3075806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549419" y="3147814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ounded Rectangle 46"/>
          <p:cNvSpPr/>
          <p:nvPr/>
        </p:nvSpPr>
        <p:spPr>
          <a:xfrm>
            <a:off x="2734143" y="3075806"/>
            <a:ext cx="5150225" cy="737386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16153" y="3184747"/>
            <a:ext cx="4986205" cy="539131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10"/>
          <p:cNvSpPr txBox="1"/>
          <p:nvPr/>
        </p:nvSpPr>
        <p:spPr bwMode="auto">
          <a:xfrm>
            <a:off x="2944670" y="3272085"/>
            <a:ext cx="4781488" cy="307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cs typeface="Arial" pitchFamily="34" charset="0"/>
              </a:rPr>
              <a:t>EDA &amp; Data Processing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475656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549419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563695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34143" y="4026095"/>
            <a:ext cx="5150225" cy="956083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816153" y="4087792"/>
            <a:ext cx="4986205" cy="787279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881129" y="4106243"/>
            <a:ext cx="4936354" cy="772391"/>
            <a:chOff x="2108387" y="1762964"/>
            <a:chExt cx="5203818" cy="923439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679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cs typeface="Arial" pitchFamily="34" charset="0"/>
                </a:rPr>
                <a:t>Project Goal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08387" y="2134455"/>
              <a:ext cx="5203818" cy="551948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itchFamily="2" charset="2"/>
                <a:buChar char="Ø"/>
              </a:pPr>
              <a:r>
                <a:rPr lang="en-US" altLang="ko-KR" sz="1200" dirty="0">
                  <a:cs typeface="Arial" pitchFamily="34" charset="0"/>
                </a:rPr>
                <a:t>Features most significally impact the house price.</a:t>
              </a:r>
              <a:endParaRPr lang="en-US" sz="1200" dirty="0"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Ø"/>
              </a:pPr>
              <a:r>
                <a:rPr lang="en-US" sz="1200" dirty="0">
                  <a:cs typeface="Arial" pitchFamily="34" charset="0"/>
                </a:rPr>
                <a:t>Best model to predict the house prices.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pic>
        <p:nvPicPr>
          <p:cNvPr id="1026" name="Picture 2" descr="Data Sources icon PNG and SVG Vector Free Download">
            <a:extLst>
              <a:ext uri="{FF2B5EF4-FFF2-40B4-BE49-F238E27FC236}">
                <a16:creationId xmlns:a16="http://schemas.microsoft.com/office/drawing/2014/main" id="{A929ED9A-3974-F8C9-A1C9-A93A1EF3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45" y="1693062"/>
            <a:ext cx="469387" cy="4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oject Goal Clipart Vector, Goal Icon ...">
            <a:extLst>
              <a:ext uri="{FF2B5EF4-FFF2-40B4-BE49-F238E27FC236}">
                <a16:creationId xmlns:a16="http://schemas.microsoft.com/office/drawing/2014/main" id="{4EC45A7F-528B-DD7B-FFE2-71B718DA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25" y="4098083"/>
            <a:ext cx="518548" cy="51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4167FF-5757-8DE8-26B7-0FDFA71BF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42" y="3147815"/>
            <a:ext cx="521490" cy="5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0C41D-8872-1E3F-8C68-DEB81AC5B3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440288"/>
            <a:ext cx="7452320" cy="331262"/>
          </a:xfrm>
        </p:spPr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 Other features same as before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4BED75-7606-BAE6-0D9C-BA109AA0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47" y="915566"/>
            <a:ext cx="7138325" cy="37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53A30AE-AF83-E56B-8AD5-D9D2780415ED}"/>
              </a:ext>
            </a:extLst>
          </p:cNvPr>
          <p:cNvSpPr txBox="1">
            <a:spLocks/>
          </p:cNvSpPr>
          <p:nvPr/>
        </p:nvSpPr>
        <p:spPr>
          <a:xfrm>
            <a:off x="115213" y="86533"/>
            <a:ext cx="1864499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OM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58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5319FFB-CE2F-2726-7E62-C7C5E44A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14" y="1131590"/>
            <a:ext cx="6077678" cy="39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3C57F-13E7-9822-5937-8168D6F34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0"/>
            <a:ext cx="7452320" cy="479157"/>
          </a:xfrm>
        </p:spPr>
        <p:txBody>
          <a:bodyPr/>
          <a:lstStyle/>
          <a:p>
            <a:r>
              <a:rPr lang="en-OM" sz="2400" dirty="0">
                <a:solidFill>
                  <a:srgbClr val="002060"/>
                </a:solidFill>
              </a:rPr>
              <a:t>Scatter Plot for Actual and Predicted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251C6-EA57-7DF4-F353-CC1E9A7FF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652433"/>
            <a:ext cx="7452320" cy="335141"/>
          </a:xfrm>
        </p:spPr>
        <p:txBody>
          <a:bodyPr/>
          <a:lstStyle/>
          <a:p>
            <a:r>
              <a:rPr lang="en-OM" sz="1600" dirty="0">
                <a:solidFill>
                  <a:srgbClr val="002060"/>
                </a:solidFill>
              </a:rPr>
              <a:t>After removing outliers</a:t>
            </a:r>
          </a:p>
          <a:p>
            <a:r>
              <a:rPr lang="en-OM" sz="1600" dirty="0">
                <a:solidFill>
                  <a:srgbClr val="002060"/>
                </a:solidFill>
              </a:rPr>
              <a:t>Model: XGBoost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0941E-FD0D-2B2D-127B-E541EB7821D4}"/>
              </a:ext>
            </a:extLst>
          </p:cNvPr>
          <p:cNvSpPr txBox="1"/>
          <p:nvPr/>
        </p:nvSpPr>
        <p:spPr>
          <a:xfrm>
            <a:off x="6131384" y="3705875"/>
            <a:ext cx="24010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R2=: 0.8298 </a:t>
            </a:r>
          </a:p>
          <a:p>
            <a:r>
              <a:rPr lang="en-US" sz="1400" dirty="0"/>
              <a:t>RMSE = 71,068.4148 </a:t>
            </a:r>
          </a:p>
          <a:p>
            <a:r>
              <a:rPr lang="en-US" sz="1400" dirty="0"/>
              <a:t>MSE = 5,050,719,586</a:t>
            </a:r>
          </a:p>
          <a:p>
            <a:r>
              <a:rPr lang="en-US" sz="1400" dirty="0"/>
              <a:t> MAE = 51,101.5363</a:t>
            </a:r>
            <a:endParaRPr lang="en-OM" sz="1400" dirty="0"/>
          </a:p>
        </p:txBody>
      </p:sp>
    </p:spTree>
    <p:extLst>
      <p:ext uri="{BB962C8B-B14F-4D97-AF65-F5344CB8AC3E}">
        <p14:creationId xmlns:p14="http://schemas.microsoft.com/office/powerpoint/2010/main" val="1519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90BBA-97A4-F9B0-691E-E83794F4B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5" y="0"/>
            <a:ext cx="7800033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800" y="627534"/>
            <a:ext cx="9144000" cy="1440160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Thanks For Your Attention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25553-4D56-5CE3-70D7-93A1F9184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Descriptive Statistics: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22652-9E8B-A392-2DD8-57F6DB465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5C3E17-B569-062E-4DE0-2FDB48453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91174"/>
            <a:ext cx="7205546" cy="33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1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7010-76CB-71C8-D249-651BFAED0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51470"/>
            <a:ext cx="5616624" cy="648072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</a:rPr>
              <a:t>EDA- SQFT Distribution:</a:t>
            </a:r>
            <a:endParaRPr lang="en-OM" sz="28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4F1B3-4CB6-491C-76BB-525E53DCE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568E3-928B-583B-7BE0-7E015302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7574"/>
            <a:ext cx="7053335" cy="37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0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0F6EB-9F2E-8B94-FC69-41340A3AA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Other Feature Distribution: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75B64-A30B-A006-BA3B-30D4BDF7D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8CBE90-43C6-06E2-CC54-50C1E019E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582"/>
            <a:ext cx="7279702" cy="365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72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AAFA3-3E67-F329-DE78-88D7C1992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EDA-Price Distrubution: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00FD-3747-3BE6-ADAD-F93F70CCC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Target &gt; Price Plot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DE96DB-1680-6E4C-A15A-F3AAC660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7" y="1148367"/>
            <a:ext cx="5626635" cy="358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1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4C6CD-C440-14DE-3BE4-AAF2F3DD6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-164554"/>
            <a:ext cx="7452320" cy="720080"/>
          </a:xfrm>
        </p:spPr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Correlation Matrix: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0FF19-4086-E855-6617-5D08078D43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C28245-09FB-5C7B-1F46-E8251710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57837"/>
            <a:ext cx="5511740" cy="46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3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F23F-C54B-E350-9845-771624C32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Correlation with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9569F-6B01-CC65-F948-E727E364DC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771550"/>
            <a:ext cx="7452320" cy="504056"/>
          </a:xfrm>
        </p:spPr>
        <p:txBody>
          <a:bodyPr/>
          <a:lstStyle/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 Features most significally impact the house price</a:t>
            </a:r>
          </a:p>
          <a:p>
            <a:endParaRPr lang="en-OM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94812-8A4F-3266-DB62-279708C1D014}"/>
              </a:ext>
            </a:extLst>
          </p:cNvPr>
          <p:cNvSpPr txBox="1"/>
          <p:nvPr/>
        </p:nvSpPr>
        <p:spPr>
          <a:xfrm>
            <a:off x="2286000" y="225378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OM" dirty="0"/>
            </a:br>
            <a:endParaRPr lang="en-OM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B747AF-2BE9-1905-3B02-E3B3DED9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56" y="1203598"/>
            <a:ext cx="6548751" cy="36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91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A8018-EFC0-EC47-D22E-48BEFF599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Zipcode Distrubition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FAC6-76D7-6EA1-349A-C9CC410AF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4288" y="558557"/>
            <a:ext cx="7452320" cy="281970"/>
          </a:xfrm>
        </p:spPr>
        <p:txBody>
          <a:bodyPr/>
          <a:lstStyle/>
          <a:p>
            <a:r>
              <a:rPr lang="en-US" dirty="0">
                <a:hlinkClick r:id="rId2"/>
              </a:rPr>
              <a:t>Tableau link</a:t>
            </a:r>
            <a:endParaRPr lang="en-OM" dirty="0"/>
          </a:p>
        </p:txBody>
      </p:sp>
      <p:pic>
        <p:nvPicPr>
          <p:cNvPr id="6" name="slide2" descr="House Price Distribution by Area">
            <a:extLst>
              <a:ext uri="{FF2B5EF4-FFF2-40B4-BE49-F238E27FC236}">
                <a16:creationId xmlns:a16="http://schemas.microsoft.com/office/drawing/2014/main" id="{A2B566A0-0203-91AA-364E-A55025D3C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840527"/>
            <a:ext cx="6558342" cy="386612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06512E6-C9E8-CC1B-4D4C-0CCFEEDD6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3186"/>
              </p:ext>
            </p:extLst>
          </p:nvPr>
        </p:nvGraphicFramePr>
        <p:xfrm>
          <a:off x="6680215" y="2022492"/>
          <a:ext cx="1584176" cy="2684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84843318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811998897"/>
                    </a:ext>
                  </a:extLst>
                </a:gridCol>
              </a:tblGrid>
              <a:tr h="20890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Top 10 highest Price Area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OM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38602"/>
                  </a:ext>
                </a:extLst>
              </a:tr>
              <a:tr h="142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zipcode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Ave. price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4048701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98039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2,160,607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3977094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98004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1,355,927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809539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 dirty="0">
                          <a:effectLst/>
                        </a:rPr>
                        <a:t>98040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1,194,230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2900069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98112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 dirty="0">
                          <a:effectLst/>
                        </a:rPr>
                        <a:t>   1,095,499 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336615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98102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901,258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4980893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98109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 dirty="0">
                          <a:effectLst/>
                        </a:rPr>
                        <a:t>      879,624 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283403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98105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862,825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21901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98006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859,685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004887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 dirty="0">
                          <a:effectLst/>
                        </a:rPr>
                        <a:t>98119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849,448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593896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98005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 dirty="0">
                          <a:effectLst/>
                        </a:rPr>
                        <a:t>      810,165 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890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76369"/>
      </p:ext>
    </p:extLst>
  </p:cSld>
  <p:clrMapOvr>
    <a:masterClrMapping/>
  </p:clrMapOvr>
</p:sld>
</file>

<file path=ppt/theme/theme1.xml><?xml version="1.0" encoding="utf-8"?>
<a:theme xmlns:a="http://schemas.openxmlformats.org/drawingml/2006/main" name="https://www.freeppt7.com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-https://www.freeppt7.com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-https://www.freeppt7.com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392</Words>
  <Application>Microsoft Macintosh PowerPoint</Application>
  <PresentationFormat>On-screen Show (16:9)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APPLE CHANCERY</vt:lpstr>
      <vt:lpstr>Arial</vt:lpstr>
      <vt:lpstr>Calibri</vt:lpstr>
      <vt:lpstr>Helvetica Neue</vt:lpstr>
      <vt:lpstr>Wingdings</vt:lpstr>
      <vt:lpstr>https://www.freeppt7.com</vt:lpstr>
      <vt:lpstr>2-https://www.freeppt7.com</vt:lpstr>
      <vt:lpstr>3-https://www.freeppt7.com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https://www.freeppt7.com</dc:creator>
  <cp:lastModifiedBy>negarmokhtari86@gmail.com</cp:lastModifiedBy>
  <cp:revision>91</cp:revision>
  <dcterms:created xsi:type="dcterms:W3CDTF">2016-12-05T23:26:54Z</dcterms:created>
  <dcterms:modified xsi:type="dcterms:W3CDTF">2024-05-26T21:02:50Z</dcterms:modified>
</cp:coreProperties>
</file>